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sldIdLst>
    <p:sldId id="256" r:id="rId2"/>
    <p:sldId id="270" r:id="rId3"/>
    <p:sldId id="272" r:id="rId4"/>
    <p:sldId id="273" r:id="rId5"/>
    <p:sldId id="261" r:id="rId6"/>
    <p:sldId id="265" r:id="rId7"/>
    <p:sldId id="266" r:id="rId8"/>
    <p:sldId id="267" r:id="rId9"/>
    <p:sldId id="268"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manth A V" initials="HAV" lastIdx="1" clrIdx="0">
    <p:extLst>
      <p:ext uri="{19B8F6BF-5375-455C-9EA6-DF929625EA0E}">
        <p15:presenceInfo xmlns:p15="http://schemas.microsoft.com/office/powerpoint/2012/main" userId="Hemanth A 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10T15:45:08.358"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70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65392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13872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06607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1325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428449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898375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0304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8554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4244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3415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2715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6614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5292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828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6897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9137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BE451C3-0FF4-47C4-B829-773ADF60F88C}" type="datetimeFigureOut">
              <a:rPr lang="en-US" smtClean="0"/>
              <a:t>12/13/2021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8431313"/>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3E84-61A0-4FF1-B8E5-480A55DC6CF7}"/>
              </a:ext>
            </a:extLst>
          </p:cNvPr>
          <p:cNvSpPr>
            <a:spLocks noGrp="1"/>
          </p:cNvSpPr>
          <p:nvPr>
            <p:ph type="ctrTitle"/>
          </p:nvPr>
        </p:nvSpPr>
        <p:spPr>
          <a:xfrm>
            <a:off x="684211" y="685800"/>
            <a:ext cx="10036040" cy="1709058"/>
          </a:xfrm>
        </p:spPr>
        <p:txBody>
          <a:bodyPr>
            <a:normAutofit/>
          </a:bodyPr>
          <a:lstStyle/>
          <a:p>
            <a:r>
              <a:rPr lang="en-GB" b="1" dirty="0" smtClean="0">
                <a:solidFill>
                  <a:schemeClr val="bg1"/>
                </a:solidFill>
              </a:rPr>
              <a:t>DOCKER – Build, ship and run</a:t>
            </a:r>
            <a:endParaRPr lang="en-IN" b="1" dirty="0">
              <a:solidFill>
                <a:schemeClr val="bg1"/>
              </a:solidFill>
            </a:endParaRPr>
          </a:p>
        </p:txBody>
      </p:sp>
      <p:pic>
        <p:nvPicPr>
          <p:cNvPr id="3" name="Picture 2"/>
          <p:cNvPicPr>
            <a:picLocks noChangeAspect="1"/>
          </p:cNvPicPr>
          <p:nvPr/>
        </p:nvPicPr>
        <p:blipFill>
          <a:blip r:embed="rId2"/>
          <a:stretch>
            <a:fillRect/>
          </a:stretch>
        </p:blipFill>
        <p:spPr>
          <a:xfrm>
            <a:off x="860597" y="3222170"/>
            <a:ext cx="4223738" cy="2329543"/>
          </a:xfrm>
          <a:prstGeom prst="rect">
            <a:avLst/>
          </a:prstGeom>
        </p:spPr>
      </p:pic>
      <p:pic>
        <p:nvPicPr>
          <p:cNvPr id="4" name="Picture 3"/>
          <p:cNvPicPr>
            <a:picLocks noChangeAspect="1"/>
          </p:cNvPicPr>
          <p:nvPr/>
        </p:nvPicPr>
        <p:blipFill>
          <a:blip r:embed="rId3"/>
          <a:stretch>
            <a:fillRect/>
          </a:stretch>
        </p:blipFill>
        <p:spPr>
          <a:xfrm>
            <a:off x="7252689" y="3222169"/>
            <a:ext cx="4223738" cy="2329543"/>
          </a:xfrm>
          <a:prstGeom prst="rect">
            <a:avLst/>
          </a:prstGeom>
        </p:spPr>
      </p:pic>
    </p:spTree>
    <p:extLst>
      <p:ext uri="{BB962C8B-B14F-4D97-AF65-F5344CB8AC3E}">
        <p14:creationId xmlns:p14="http://schemas.microsoft.com/office/powerpoint/2010/main" val="2312413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VM vs. </a:t>
            </a:r>
            <a:r>
              <a:rPr lang="et-EE" dirty="0" err="1"/>
              <a:t>Docker</a:t>
            </a:r>
            <a:r>
              <a:rPr lang="et-EE" dirty="0"/>
              <a:t> (</a:t>
            </a:r>
            <a:r>
              <a:rPr lang="et-EE" dirty="0" err="1"/>
              <a:t>Containers</a:t>
            </a:r>
            <a:r>
              <a:rPr lang="et-EE" dirty="0"/>
              <a:t>)</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10</a:t>
            </a:fld>
            <a:endParaRPr lang="et-EE"/>
          </a:p>
        </p:txBody>
      </p:sp>
      <p:pic>
        <p:nvPicPr>
          <p:cNvPr id="6150" name="Picture 6" descr="http://vmturbo.com/wp-content/uploads/2015/06/docker-comparison.png"/>
          <p:cNvPicPr>
            <a:picLocks noChangeAspect="1" noChangeArrowheads="1"/>
          </p:cNvPicPr>
          <p:nvPr/>
        </p:nvPicPr>
        <p:blipFill rotWithShape="1">
          <a:blip r:embed="rId2">
            <a:extLst>
              <a:ext uri="{28A0092B-C50C-407E-A947-70E740481C1C}">
                <a14:useLocalDpi xmlns:a14="http://schemas.microsoft.com/office/drawing/2010/main" val="0"/>
              </a:ext>
            </a:extLst>
          </a:blip>
          <a:srcRect b="8430"/>
          <a:stretch/>
        </p:blipFill>
        <p:spPr bwMode="auto">
          <a:xfrm>
            <a:off x="407582" y="1837509"/>
            <a:ext cx="7359057" cy="45188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p:cNvSpPr/>
          <p:nvPr/>
        </p:nvSpPr>
        <p:spPr>
          <a:xfrm>
            <a:off x="531628" y="2848620"/>
            <a:ext cx="2913320" cy="733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 name="TextBox 4"/>
          <p:cNvSpPr txBox="1"/>
          <p:nvPr/>
        </p:nvSpPr>
        <p:spPr>
          <a:xfrm>
            <a:off x="8424530" y="2256993"/>
            <a:ext cx="3115339" cy="1754326"/>
          </a:xfrm>
          <a:prstGeom prst="rect">
            <a:avLst/>
          </a:prstGeom>
          <a:noFill/>
        </p:spPr>
        <p:txBody>
          <a:bodyPr wrap="square" rtlCol="0">
            <a:spAutoFit/>
          </a:bodyPr>
          <a:lstStyle/>
          <a:p>
            <a:r>
              <a:rPr lang="et-EE" b="1" dirty="0"/>
              <a:t>Docker Engine</a:t>
            </a:r>
          </a:p>
          <a:p>
            <a:r>
              <a:rPr lang="en-US" dirty="0"/>
              <a:t>Docker engine is the layer on which Docker runs.</a:t>
            </a:r>
            <a:endParaRPr lang="et-EE" dirty="0"/>
          </a:p>
          <a:p>
            <a:r>
              <a:rPr lang="en-US" dirty="0"/>
              <a:t>It’s a lightweight runtime and tooling that manages containers, builds, and more. </a:t>
            </a:r>
            <a:endParaRPr lang="et-EE" dirty="0"/>
          </a:p>
        </p:txBody>
      </p:sp>
    </p:spTree>
    <p:extLst>
      <p:ext uri="{BB962C8B-B14F-4D97-AF65-F5344CB8AC3E}">
        <p14:creationId xmlns:p14="http://schemas.microsoft.com/office/powerpoint/2010/main" val="1841045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94" y="235132"/>
            <a:ext cx="9660873" cy="773398"/>
          </a:xfrm>
        </p:spPr>
        <p:txBody>
          <a:bodyPr>
            <a:normAutofit/>
          </a:bodyPr>
          <a:lstStyle/>
          <a:p>
            <a:r>
              <a:rPr lang="en-IN" sz="2800" dirty="0" smtClean="0">
                <a:solidFill>
                  <a:schemeClr val="bg1"/>
                </a:solidFill>
              </a:rPr>
              <a:t>It is an ecosystem</a:t>
            </a:r>
            <a:endParaRPr lang="en-IN" sz="2800"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597912" y="3365839"/>
            <a:ext cx="1964764" cy="2164344"/>
          </a:xfrm>
          <a:prstGeom prst="rect">
            <a:avLst/>
          </a:prstGeom>
        </p:spPr>
      </p:pic>
      <p:pic>
        <p:nvPicPr>
          <p:cNvPr id="5" name="Picture 4"/>
          <p:cNvPicPr>
            <a:picLocks noChangeAspect="1"/>
          </p:cNvPicPr>
          <p:nvPr/>
        </p:nvPicPr>
        <p:blipFill>
          <a:blip r:embed="rId3"/>
          <a:stretch>
            <a:fillRect/>
          </a:stretch>
        </p:blipFill>
        <p:spPr>
          <a:xfrm>
            <a:off x="759425" y="3365839"/>
            <a:ext cx="1961052" cy="2164344"/>
          </a:xfrm>
          <a:prstGeom prst="rect">
            <a:avLst/>
          </a:prstGeom>
        </p:spPr>
      </p:pic>
      <p:pic>
        <p:nvPicPr>
          <p:cNvPr id="6" name="Picture 5"/>
          <p:cNvPicPr>
            <a:picLocks noChangeAspect="1"/>
          </p:cNvPicPr>
          <p:nvPr/>
        </p:nvPicPr>
        <p:blipFill>
          <a:blip r:embed="rId4"/>
          <a:stretch>
            <a:fillRect/>
          </a:stretch>
        </p:blipFill>
        <p:spPr>
          <a:xfrm>
            <a:off x="6413364" y="3389896"/>
            <a:ext cx="1988823" cy="2164344"/>
          </a:xfrm>
          <a:prstGeom prst="rect">
            <a:avLst/>
          </a:prstGeom>
        </p:spPr>
      </p:pic>
      <p:pic>
        <p:nvPicPr>
          <p:cNvPr id="7" name="Picture 6"/>
          <p:cNvPicPr>
            <a:picLocks noChangeAspect="1"/>
          </p:cNvPicPr>
          <p:nvPr/>
        </p:nvPicPr>
        <p:blipFill>
          <a:blip r:embed="rId5"/>
          <a:stretch>
            <a:fillRect/>
          </a:stretch>
        </p:blipFill>
        <p:spPr>
          <a:xfrm>
            <a:off x="9324707" y="3389896"/>
            <a:ext cx="1990019" cy="2164344"/>
          </a:xfrm>
          <a:prstGeom prst="rect">
            <a:avLst/>
          </a:prstGeom>
        </p:spPr>
      </p:pic>
      <p:sp>
        <p:nvSpPr>
          <p:cNvPr id="8" name="Right Arrow 7"/>
          <p:cNvSpPr/>
          <p:nvPr/>
        </p:nvSpPr>
        <p:spPr>
          <a:xfrm>
            <a:off x="2783185" y="4265131"/>
            <a:ext cx="675312"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8505641" y="4289188"/>
            <a:ext cx="675312"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a:off x="5650364" y="4289188"/>
            <a:ext cx="675312"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255494" y="1008529"/>
            <a:ext cx="10596282" cy="1908215"/>
          </a:xfrm>
          <a:prstGeom prst="rect">
            <a:avLst/>
          </a:prstGeom>
          <a:noFill/>
        </p:spPr>
        <p:txBody>
          <a:bodyPr wrap="square" rtlCol="0">
            <a:spAutoFit/>
          </a:bodyPr>
          <a:lstStyle/>
          <a:p>
            <a:endParaRPr lang="en-IN" dirty="0" smtClean="0"/>
          </a:p>
          <a:p>
            <a:r>
              <a:rPr lang="en-IN" sz="2000" dirty="0" smtClean="0">
                <a:solidFill>
                  <a:schemeClr val="bg1"/>
                </a:solidFill>
              </a:rPr>
              <a:t>Frameworks</a:t>
            </a:r>
          </a:p>
          <a:p>
            <a:endParaRPr lang="en-IN" sz="2000" dirty="0">
              <a:solidFill>
                <a:schemeClr val="bg1"/>
              </a:solidFill>
            </a:endParaRPr>
          </a:p>
          <a:p>
            <a:r>
              <a:rPr lang="en-IN" sz="2000" dirty="0" smtClean="0">
                <a:solidFill>
                  <a:schemeClr val="bg1"/>
                </a:solidFill>
              </a:rPr>
              <a:t>Application</a:t>
            </a:r>
          </a:p>
          <a:p>
            <a:endParaRPr lang="en-IN" sz="2000" dirty="0">
              <a:solidFill>
                <a:schemeClr val="bg1"/>
              </a:solidFill>
            </a:endParaRPr>
          </a:p>
          <a:p>
            <a:r>
              <a:rPr lang="en-IN" sz="2000" dirty="0" smtClean="0">
                <a:solidFill>
                  <a:schemeClr val="bg1"/>
                </a:solidFill>
              </a:rPr>
              <a:t>Dependencies &amp; Libraries</a:t>
            </a:r>
          </a:p>
        </p:txBody>
      </p:sp>
      <p:pic>
        <p:nvPicPr>
          <p:cNvPr id="19" name="Picture 18"/>
          <p:cNvPicPr>
            <a:picLocks noChangeAspect="1"/>
          </p:cNvPicPr>
          <p:nvPr/>
        </p:nvPicPr>
        <p:blipFill>
          <a:blip r:embed="rId6"/>
          <a:stretch>
            <a:fillRect/>
          </a:stretch>
        </p:blipFill>
        <p:spPr>
          <a:xfrm>
            <a:off x="6413364" y="936386"/>
            <a:ext cx="4638675" cy="1457325"/>
          </a:xfrm>
          <a:prstGeom prst="rect">
            <a:avLst/>
          </a:prstGeom>
        </p:spPr>
      </p:pic>
    </p:spTree>
    <p:extLst>
      <p:ext uri="{BB962C8B-B14F-4D97-AF65-F5344CB8AC3E}">
        <p14:creationId xmlns:p14="http://schemas.microsoft.com/office/powerpoint/2010/main" val="32791404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9116" y="365125"/>
            <a:ext cx="3804683" cy="1325563"/>
          </a:xfrm>
        </p:spPr>
        <p:txBody>
          <a:bodyPr>
            <a:normAutofit/>
          </a:bodyPr>
          <a:lstStyle/>
          <a:p>
            <a:r>
              <a:rPr lang="et-EE" b="1" dirty="0">
                <a:solidFill>
                  <a:schemeClr val="bg1"/>
                </a:solidFill>
              </a:rPr>
              <a:t>Virtual Machine</a:t>
            </a:r>
          </a:p>
        </p:txBody>
      </p:sp>
      <p:pic>
        <p:nvPicPr>
          <p:cNvPr id="4098" name="Picture 2" descr="https://cdn-images-1.medium.com/max/800/1*RKPXdVaqHRzmQ5RPBH_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825" y="1071154"/>
            <a:ext cx="5853282" cy="5270818"/>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p:cNvPicPr>
            <a:picLocks noChangeAspect="1"/>
          </p:cNvPicPr>
          <p:nvPr/>
        </p:nvPicPr>
        <p:blipFill>
          <a:blip r:embed="rId3"/>
          <a:stretch>
            <a:fillRect/>
          </a:stretch>
        </p:blipFill>
        <p:spPr>
          <a:xfrm>
            <a:off x="6820107" y="2960597"/>
            <a:ext cx="3676650" cy="3381375"/>
          </a:xfrm>
          <a:prstGeom prst="rect">
            <a:avLst/>
          </a:prstGeom>
        </p:spPr>
      </p:pic>
    </p:spTree>
    <p:extLst>
      <p:ext uri="{BB962C8B-B14F-4D97-AF65-F5344CB8AC3E}">
        <p14:creationId xmlns:p14="http://schemas.microsoft.com/office/powerpoint/2010/main" val="358538708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9719" y="418288"/>
            <a:ext cx="3443177" cy="1325563"/>
          </a:xfrm>
        </p:spPr>
        <p:txBody>
          <a:bodyPr/>
          <a:lstStyle/>
          <a:p>
            <a:r>
              <a:rPr lang="et-EE" b="1" dirty="0">
                <a:solidFill>
                  <a:schemeClr val="bg1"/>
                </a:solidFill>
              </a:rPr>
              <a:t>Container</a:t>
            </a:r>
          </a:p>
        </p:txBody>
      </p:sp>
      <p:pic>
        <p:nvPicPr>
          <p:cNvPr id="5122" name="Picture 2" descr="https://cdn-images-1.medium.com/max/800/1*V5N9gJdnToIrgAgVJTtl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73" y="714044"/>
            <a:ext cx="6524138" cy="52994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123611" y="2603545"/>
            <a:ext cx="3657600" cy="3409950"/>
          </a:xfrm>
          <a:prstGeom prst="rect">
            <a:avLst/>
          </a:prstGeom>
        </p:spPr>
      </p:pic>
    </p:spTree>
    <p:extLst>
      <p:ext uri="{BB962C8B-B14F-4D97-AF65-F5344CB8AC3E}">
        <p14:creationId xmlns:p14="http://schemas.microsoft.com/office/powerpoint/2010/main" val="406265020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487332"/>
            <a:ext cx="8534400" cy="2192142"/>
          </a:xfrm>
        </p:spPr>
        <p:txBody>
          <a:bodyPr/>
          <a:lstStyle/>
          <a:p>
            <a:r>
              <a:rPr lang="en-US" dirty="0" smtClean="0"/>
              <a:t>Docker HERO: </a:t>
            </a:r>
            <a:r>
              <a:rPr lang="en-US" dirty="0"/>
              <a:t>Containerization for Software</a:t>
            </a:r>
          </a:p>
        </p:txBody>
      </p:sp>
      <p:sp>
        <p:nvSpPr>
          <p:cNvPr id="3" name="Slide Number Placeholder 2"/>
          <p:cNvSpPr>
            <a:spLocks noGrp="1"/>
          </p:cNvSpPr>
          <p:nvPr>
            <p:ph type="sldNum" sz="quarter" idx="12"/>
          </p:nvPr>
        </p:nvSpPr>
        <p:spPr/>
        <p:txBody>
          <a:bodyPr/>
          <a:lstStyle/>
          <a:p>
            <a:fld id="{755626DC-D47C-4701-9140-2B5DADA19C08}" type="slidenum">
              <a:rPr lang="et-EE" smtClean="0"/>
              <a:pPr/>
              <a:t>5</a:t>
            </a:fld>
            <a:endParaRPr lang="et-EE"/>
          </a:p>
        </p:txBody>
      </p:sp>
      <p:pic>
        <p:nvPicPr>
          <p:cNvPr id="7170" name="Picture 2" descr="http://cdn.softlayer.com/shutterstock_814149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299" y="255187"/>
            <a:ext cx="6816626" cy="4544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camo.githubusercontent.com/1e11d429705bf6695b79d24966cb1267c00b7df6/68747470733a2f2f7777772e646f636b65722e636f6d2f73697465732f64656661756c742f66696c65732f6f79737465722d72656769737472792d33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177" y="452108"/>
            <a:ext cx="3810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8596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t-EE" dirty="0"/>
              <a:t>So why Docker?</a:t>
            </a:r>
          </a:p>
        </p:txBody>
      </p:sp>
      <p:sp>
        <p:nvSpPr>
          <p:cNvPr id="4" name="Content Placeholder 3"/>
          <p:cNvSpPr>
            <a:spLocks noGrp="1"/>
          </p:cNvSpPr>
          <p:nvPr>
            <p:ph idx="1"/>
          </p:nvPr>
        </p:nvSpPr>
        <p:spPr/>
        <p:txBody>
          <a:bodyPr>
            <a:normAutofit/>
          </a:bodyPr>
          <a:lstStyle/>
          <a:p>
            <a:r>
              <a:rPr lang="en-US" dirty="0"/>
              <a:t>Containers are far from new; </a:t>
            </a:r>
            <a:endParaRPr lang="et-EE" dirty="0"/>
          </a:p>
          <a:p>
            <a:pPr lvl="1"/>
            <a:r>
              <a:rPr lang="en-US" dirty="0"/>
              <a:t>Google has been using their own container technology for years. </a:t>
            </a:r>
            <a:endParaRPr lang="et-EE" dirty="0"/>
          </a:p>
          <a:p>
            <a:pPr lvl="1"/>
            <a:r>
              <a:rPr lang="en-US" dirty="0"/>
              <a:t>Others Linux container technologies include </a:t>
            </a:r>
            <a:endParaRPr lang="et-EE" dirty="0"/>
          </a:p>
          <a:p>
            <a:pPr lvl="2"/>
            <a:r>
              <a:rPr lang="en-US" dirty="0"/>
              <a:t>Solaris Zones, </a:t>
            </a:r>
            <a:endParaRPr lang="et-EE" dirty="0"/>
          </a:p>
          <a:p>
            <a:pPr lvl="2"/>
            <a:r>
              <a:rPr lang="en-US" dirty="0"/>
              <a:t>BSD jails, and </a:t>
            </a:r>
            <a:endParaRPr lang="et-EE" dirty="0"/>
          </a:p>
          <a:p>
            <a:pPr lvl="2"/>
            <a:r>
              <a:rPr lang="en-US" dirty="0"/>
              <a:t>LXC, which have been around for many years.</a:t>
            </a:r>
            <a:endParaRPr lang="et-EE" dirty="0"/>
          </a:p>
          <a:p>
            <a:r>
              <a:rPr lang="en-US" dirty="0"/>
              <a:t>Docker is an open-source project based on Linux containers. It uses Linux Kernel features</a:t>
            </a:r>
            <a:r>
              <a:rPr lang="et-EE" dirty="0"/>
              <a:t>.</a:t>
            </a:r>
          </a:p>
        </p:txBody>
      </p:sp>
    </p:spTree>
    <p:extLst>
      <p:ext uri="{BB962C8B-B14F-4D97-AF65-F5344CB8AC3E}">
        <p14:creationId xmlns:p14="http://schemas.microsoft.com/office/powerpoint/2010/main" val="382287904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Docker</a:t>
            </a:r>
            <a:r>
              <a:rPr lang="et-EE" dirty="0" smtClean="0"/>
              <a:t> </a:t>
            </a:r>
            <a:r>
              <a:rPr lang="en-US" dirty="0"/>
              <a:t>Benefits</a:t>
            </a:r>
          </a:p>
        </p:txBody>
      </p:sp>
      <p:sp>
        <p:nvSpPr>
          <p:cNvPr id="3" name="Content Placeholder 2"/>
          <p:cNvSpPr>
            <a:spLocks noGrp="1"/>
          </p:cNvSpPr>
          <p:nvPr>
            <p:ph idx="1"/>
          </p:nvPr>
        </p:nvSpPr>
        <p:spPr>
          <a:xfrm>
            <a:off x="1903780" y="740229"/>
            <a:ext cx="8229600" cy="4302034"/>
          </a:xfrm>
        </p:spPr>
        <p:txBody>
          <a:bodyPr>
            <a:normAutofit fontScale="92500" lnSpcReduction="20000"/>
          </a:bodyPr>
          <a:lstStyle/>
          <a:p>
            <a:pPr marL="457200" indent="-457200">
              <a:buFont typeface="+mj-lt"/>
              <a:buAutoNum type="arabicPeriod"/>
            </a:pPr>
            <a:r>
              <a:rPr lang="en-US" sz="2400" dirty="0"/>
              <a:t>Local development environments can be set up that are exact replicas of a live environment/server.</a:t>
            </a:r>
          </a:p>
          <a:p>
            <a:pPr marL="457200" indent="-457200">
              <a:buFont typeface="+mj-lt"/>
              <a:buAutoNum type="arabicPeriod"/>
            </a:pPr>
            <a:r>
              <a:rPr lang="en-US" sz="2400" dirty="0"/>
              <a:t>It simplifies collaboration by allowing anyone to work on the same project with the same settings, irrespective of the local host environment.</a:t>
            </a:r>
          </a:p>
          <a:p>
            <a:pPr marL="457200" indent="-457200">
              <a:buFont typeface="+mj-lt"/>
              <a:buAutoNum type="arabicPeriod"/>
            </a:pPr>
            <a:r>
              <a:rPr lang="en-US" sz="2400" dirty="0"/>
              <a:t>Multiple development environments can be run from the same host each one having different configurations, operating systems, and software.</a:t>
            </a:r>
          </a:p>
          <a:p>
            <a:pPr marL="457200" indent="-457200">
              <a:buFont typeface="+mj-lt"/>
              <a:buAutoNum type="arabicPeriod"/>
            </a:pPr>
            <a:r>
              <a:rPr lang="en-US" sz="2400" dirty="0"/>
              <a:t>Projects can be tested on different servers.</a:t>
            </a:r>
          </a:p>
          <a:p>
            <a:pPr marL="457200" indent="-457200">
              <a:buFont typeface="+mj-lt"/>
              <a:buAutoNum type="arabicPeriod"/>
            </a:pPr>
            <a:r>
              <a:rPr lang="en-US" sz="2400" dirty="0"/>
              <a:t>It gives you instant application portability. Build, ship, and run any application as a portable</a:t>
            </a:r>
            <a:r>
              <a:rPr lang="et-EE" sz="2400" dirty="0"/>
              <a:t> </a:t>
            </a:r>
            <a:r>
              <a:rPr lang="en-US" sz="2400" dirty="0"/>
              <a:t>container that can run almost anywhere.</a:t>
            </a:r>
            <a:br>
              <a:rPr lang="en-US" sz="2400" dirty="0"/>
            </a:br>
            <a:endParaRPr lang="en-US" sz="2400" dirty="0"/>
          </a:p>
        </p:txBody>
      </p:sp>
      <p:sp>
        <p:nvSpPr>
          <p:cNvPr id="4" name="Slide Number Placeholder 3"/>
          <p:cNvSpPr>
            <a:spLocks noGrp="1"/>
          </p:cNvSpPr>
          <p:nvPr>
            <p:ph type="sldNum" sz="quarter" idx="12"/>
          </p:nvPr>
        </p:nvSpPr>
        <p:spPr/>
        <p:txBody>
          <a:bodyPr/>
          <a:lstStyle/>
          <a:p>
            <a:fld id="{E80BAF0A-AC04-4426-B19D-301A960FFF34}" type="slidenum">
              <a:rPr lang="et-EE" smtClean="0"/>
              <a:pPr/>
              <a:t>7</a:t>
            </a:fld>
            <a:endParaRPr lang="et-EE"/>
          </a:p>
        </p:txBody>
      </p:sp>
    </p:spTree>
    <p:extLst>
      <p:ext uri="{BB962C8B-B14F-4D97-AF65-F5344CB8AC3E}">
        <p14:creationId xmlns:p14="http://schemas.microsoft.com/office/powerpoint/2010/main" val="66280000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537" y="1017211"/>
            <a:ext cx="8761413" cy="706964"/>
          </a:xfrm>
        </p:spPr>
        <p:txBody>
          <a:bodyPr>
            <a:normAutofit/>
          </a:bodyPr>
          <a:lstStyle/>
          <a:p>
            <a:r>
              <a:rPr lang="et-EE" dirty="0"/>
              <a:t>Why Docker?</a:t>
            </a:r>
          </a:p>
        </p:txBody>
      </p:sp>
      <p:sp>
        <p:nvSpPr>
          <p:cNvPr id="3" name="Content Placeholder 2"/>
          <p:cNvSpPr>
            <a:spLocks noGrp="1"/>
          </p:cNvSpPr>
          <p:nvPr>
            <p:ph idx="1"/>
          </p:nvPr>
        </p:nvSpPr>
        <p:spPr>
          <a:xfrm>
            <a:off x="838200" y="1924594"/>
            <a:ext cx="10515600" cy="4476205"/>
          </a:xfrm>
        </p:spPr>
        <p:txBody>
          <a:bodyPr>
            <a:normAutofit fontScale="92500" lnSpcReduction="20000"/>
          </a:bodyPr>
          <a:lstStyle/>
          <a:p>
            <a:r>
              <a:rPr lang="et-EE" b="1" dirty="0"/>
              <a:t>Ease of use. </a:t>
            </a:r>
            <a:r>
              <a:rPr lang="et-EE" dirty="0"/>
              <a:t>I</a:t>
            </a:r>
            <a:r>
              <a:rPr lang="en-US" dirty="0"/>
              <a:t>t allows anyone to package an application on their laptop, which in turn can run unmodified</a:t>
            </a:r>
            <a:r>
              <a:rPr lang="et-EE" dirty="0"/>
              <a:t> </a:t>
            </a:r>
            <a:r>
              <a:rPr lang="en-US" dirty="0"/>
              <a:t>anywhere</a:t>
            </a:r>
            <a:endParaRPr lang="et-EE" dirty="0"/>
          </a:p>
          <a:p>
            <a:pPr lvl="1"/>
            <a:r>
              <a:rPr lang="en-US" dirty="0"/>
              <a:t>The mantra is: “build once, run anywhere.”</a:t>
            </a:r>
            <a:endParaRPr lang="et-EE" dirty="0"/>
          </a:p>
          <a:p>
            <a:r>
              <a:rPr lang="et-EE" b="1" dirty="0"/>
              <a:t>Speed. </a:t>
            </a:r>
            <a:r>
              <a:rPr lang="en-US" dirty="0"/>
              <a:t>Docker containers are very lightweight and fast. Since containers are just sandboxed environments running on the kernel, they take up fewer resources. You can create and run a Docker container in seconds, compared to VMs which might take longer because they have to boot up a full virtual operating system every time.</a:t>
            </a:r>
            <a:endParaRPr lang="et-EE" dirty="0"/>
          </a:p>
          <a:p>
            <a:r>
              <a:rPr lang="et-EE" b="1" dirty="0"/>
              <a:t>Docker Hub. </a:t>
            </a:r>
            <a:r>
              <a:rPr lang="en-US" dirty="0"/>
              <a:t>Docker users also benefit from the increasingly rich ecosystem of Docker Hub, which you can think of as an “app store for Docker images.” Docker Hub has tens of thousands of public images created by the community that are readily available for use. </a:t>
            </a:r>
            <a:endParaRPr lang="et-EE" dirty="0"/>
          </a:p>
          <a:p>
            <a:r>
              <a:rPr lang="et-EE" b="1" dirty="0"/>
              <a:t>Modularity and Scalability. </a:t>
            </a:r>
            <a:r>
              <a:rPr lang="en-US" dirty="0"/>
              <a:t>Docker makes it easy to break out your application’s functionality into individual containers.</a:t>
            </a:r>
            <a:r>
              <a:rPr lang="et-EE" dirty="0"/>
              <a:t> </a:t>
            </a:r>
            <a:r>
              <a:rPr lang="en-US" dirty="0"/>
              <a:t>With Docker, it’s become easier to link containers together to create your application, making it easy to scale or update components independently in the future.</a:t>
            </a:r>
            <a:endParaRPr lang="et-EE" dirty="0"/>
          </a:p>
        </p:txBody>
      </p:sp>
    </p:spTree>
    <p:extLst>
      <p:ext uri="{BB962C8B-B14F-4D97-AF65-F5344CB8AC3E}">
        <p14:creationId xmlns:p14="http://schemas.microsoft.com/office/powerpoint/2010/main" val="119884991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205234"/>
            <a:ext cx="8534400" cy="778835"/>
          </a:xfrm>
        </p:spPr>
        <p:txBody>
          <a:bodyPr/>
          <a:lstStyle/>
          <a:p>
            <a:r>
              <a:rPr lang="et-EE" dirty="0"/>
              <a:t>VM vs. </a:t>
            </a:r>
            <a:r>
              <a:rPr lang="et-EE" dirty="0" err="1"/>
              <a:t>Docker</a:t>
            </a:r>
            <a:endParaRPr lang="en-US" dirty="0"/>
          </a:p>
        </p:txBody>
      </p:sp>
      <p:sp>
        <p:nvSpPr>
          <p:cNvPr id="3" name="Slide Number Placeholder 2"/>
          <p:cNvSpPr>
            <a:spLocks noGrp="1"/>
          </p:cNvSpPr>
          <p:nvPr>
            <p:ph type="sldNum" sz="quarter" idx="12"/>
          </p:nvPr>
        </p:nvSpPr>
        <p:spPr/>
        <p:txBody>
          <a:bodyPr/>
          <a:lstStyle/>
          <a:p>
            <a:fld id="{755626DC-D47C-4701-9140-2B5DADA19C08}" type="slidenum">
              <a:rPr lang="et-EE" smtClean="0"/>
              <a:pPr/>
              <a:t>9</a:t>
            </a:fld>
            <a:endParaRPr lang="et-EE"/>
          </a:p>
        </p:txBody>
      </p:sp>
      <p:pic>
        <p:nvPicPr>
          <p:cNvPr id="5122" name="Picture 2" descr="http://www.jayway.com/wp-content/uploads/2015/03/vm-vs-docker-table.png"/>
          <p:cNvPicPr>
            <a:picLocks noChangeAspect="1" noChangeArrowheads="1"/>
          </p:cNvPicPr>
          <p:nvPr/>
        </p:nvPicPr>
        <p:blipFill rotWithShape="1">
          <a:blip r:embed="rId2">
            <a:extLst>
              <a:ext uri="{28A0092B-C50C-407E-A947-70E740481C1C}">
                <a14:useLocalDpi xmlns:a14="http://schemas.microsoft.com/office/drawing/2010/main" val="0"/>
              </a:ext>
            </a:extLst>
          </a:blip>
          <a:srcRect t="19198" b="5300"/>
          <a:stretch/>
        </p:blipFill>
        <p:spPr bwMode="auto">
          <a:xfrm>
            <a:off x="684212" y="1137050"/>
            <a:ext cx="8511277" cy="4819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0800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102</TotalTime>
  <Words>367</Words>
  <Application>Microsoft Office PowerPoint</Application>
  <PresentationFormat>Widescreen</PresentationFormat>
  <Paragraphs>40</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Century Gothic</vt:lpstr>
      <vt:lpstr>Wingdings 3</vt:lpstr>
      <vt:lpstr>Slice</vt:lpstr>
      <vt:lpstr>DOCKER – Build, ship and run</vt:lpstr>
      <vt:lpstr>It is an ecosystem</vt:lpstr>
      <vt:lpstr>Virtual Machine</vt:lpstr>
      <vt:lpstr>Container</vt:lpstr>
      <vt:lpstr>Docker HERO: Containerization for Software</vt:lpstr>
      <vt:lpstr>So why Docker?</vt:lpstr>
      <vt:lpstr>  Docker Benefits</vt:lpstr>
      <vt:lpstr>Why Docker?</vt:lpstr>
      <vt:lpstr>VM vs. Docker</vt:lpstr>
      <vt:lpstr>VM vs. Docker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Appium Testing</dc:title>
  <dc:creator>TCR17EC050 SOJESS</dc:creator>
  <cp:lastModifiedBy>Hemanth A V</cp:lastModifiedBy>
  <cp:revision>11</cp:revision>
  <dcterms:created xsi:type="dcterms:W3CDTF">2021-11-24T15:03:23Z</dcterms:created>
  <dcterms:modified xsi:type="dcterms:W3CDTF">2021-12-13T04:47:02Z</dcterms:modified>
</cp:coreProperties>
</file>